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6" d="100"/>
          <a:sy n="76" d="100"/>
        </p:scale>
        <p:origin x="-336"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27F0CA-FFB1-E543-8231-D7AD6B84F57C}" type="datetimeFigureOut">
              <a:rPr lang="en-US" smtClean="0"/>
              <a:t>4/29/2015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C10FD6-AE52-5D4D-AC34-8C85D8528494}" type="slidenum">
              <a:rPr lang="en-US" smtClean="0"/>
              <a:t>‹#›</a:t>
            </a:fld>
            <a:endParaRPr lang="en-US"/>
          </a:p>
        </p:txBody>
      </p:sp>
    </p:spTree>
    <p:extLst>
      <p:ext uri="{BB962C8B-B14F-4D97-AF65-F5344CB8AC3E}">
        <p14:creationId xmlns:p14="http://schemas.microsoft.com/office/powerpoint/2010/main" val="203499852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4/29/2015</a:t>
            </a:fld>
            <a:endParaRPr lang="en-US"/>
          </a:p>
        </p:txBody>
      </p:sp>
      <p:sp>
        <p:nvSpPr>
          <p:cNvPr id="19" name="Footer Placeholder 18"/>
          <p:cNvSpPr>
            <a:spLocks noGrp="1"/>
          </p:cNvSpPr>
          <p:nvPr>
            <p:ph type="ftr" sz="quarter" idx="11"/>
          </p:nvPr>
        </p:nvSpPr>
        <p:spPr/>
        <p:txBody>
          <a:bodyPr/>
          <a:lstStyle/>
          <a:p>
            <a:endParaRPr kumimoji="0" lang="en-US"/>
          </a:p>
        </p:txBody>
      </p:sp>
      <p:sp>
        <p:nvSpPr>
          <p:cNvPr id="27" name="Slide Number Placeholder 2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4/29/2015</a:t>
            </a:fld>
            <a:endParaRPr lang="en-US" dirty="0"/>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4/29/2015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4/29/2015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4/29/2015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4/29/2015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4/29/2015</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4/29/2015</a:t>
            </a:fld>
            <a:endParaRPr lang="en-US"/>
          </a:p>
        </p:txBody>
      </p:sp>
      <p:sp>
        <p:nvSpPr>
          <p:cNvPr id="8" name="Slide Number Placeholder 7"/>
          <p:cNvSpPr>
            <a:spLocks noGrp="1"/>
          </p:cNvSpPr>
          <p:nvPr>
            <p:ph type="sldNum" sz="quarter" idx="11"/>
          </p:nvPr>
        </p:nvSpPr>
        <p:spPr/>
        <p:txBody>
          <a:bodyPr/>
          <a:lstStyle/>
          <a:p>
            <a:fld id="{2AA957AF-53C0-420B-9C2D-77DB1416566C}" type="slidenum">
              <a:rPr kumimoji="0" lang="en-US" smtClean="0"/>
              <a:pPr eaLnBrk="1" latinLnBrk="0" hangingPunct="1"/>
              <a:t>‹#›</a:t>
            </a:fld>
            <a:endParaRPr kumimoji="0" lang="en-US"/>
          </a:p>
        </p:txBody>
      </p:sp>
      <p:sp>
        <p:nvSpPr>
          <p:cNvPr id="9" name="Footer Placeholder 8"/>
          <p:cNvSpPr>
            <a:spLocks noGrp="1"/>
          </p:cNvSpPr>
          <p:nvPr>
            <p:ph type="ftr" sz="quarter" idx="12"/>
          </p:nvPr>
        </p:nvSpPr>
        <p:spPr/>
        <p:txBody>
          <a:bodyPr/>
          <a:lstStyle/>
          <a:p>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4/29/2015</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4/29/2015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156448" y="6422064"/>
            <a:ext cx="762000" cy="365125"/>
          </a:xfrm>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Drag picture to placeholder or click icon to add</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pPr eaLnBrk="1" latinLnBrk="0" hangingPunct="1"/>
            <a:fld id="{E637BB6B-EE1B-48FB-8575-0D55C373DE88}" type="datetimeFigureOut">
              <a:rPr lang="en-US" smtClean="0"/>
              <a:pPr eaLnBrk="1" latinLnBrk="0" hangingPunct="1"/>
              <a:t>4/29/2015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eaLnBrk="1" latinLnBrk="0" hangingPunct="1"/>
            <a:fld id="{E637BB6B-EE1B-48FB-8575-0D55C373DE88}" type="datetimeFigureOut">
              <a:rPr lang="en-US" smtClean="0"/>
              <a:pPr eaLnBrk="1" latinLnBrk="0" hangingPunct="1"/>
              <a:t>4/29/2015</a:t>
            </a:fld>
            <a:endParaRPr lang="en-US" sz="1000">
              <a:solidFill>
                <a:schemeClr val="tx2">
                  <a:shade val="50000"/>
                </a:scheme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algn="ctr" eaLnBrk="1" latinLnBrk="0" hangingPunct="1"/>
            <a:endParaRPr kumimoji="0" lang="en-US" sz="1000" dirty="0">
              <a:solidFill>
                <a:schemeClr val="tx2">
                  <a:shade val="50000"/>
                </a:scheme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2AA957AF-53C0-420B-9C2D-77DB1416566C}" type="slidenum">
              <a:rPr kumimoji="0" lang="en-US" smtClean="0"/>
              <a:pPr eaLnBrk="1" latinLnBrk="0" hangingPunct="1"/>
              <a:t>‹#›</a:t>
            </a:fld>
            <a:endParaRPr kumimoji="0" lang="en-US" sz="1000" dirty="0">
              <a:solidFill>
                <a:schemeClr val="tx2">
                  <a:shade val="50000"/>
                </a:scheme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98124" y="2003087"/>
            <a:ext cx="6480048" cy="3108799"/>
          </a:xfrm>
        </p:spPr>
        <p:txBody>
          <a:bodyPr>
            <a:normAutofit/>
          </a:bodyPr>
          <a:lstStyle/>
          <a:p>
            <a:pPr algn="l"/>
            <a:r>
              <a:rPr lang="en-US" sz="2800" dirty="0" smtClean="0"/>
              <a:t>Lesson 10</a:t>
            </a:r>
            <a:br>
              <a:rPr lang="en-US" sz="2800" dirty="0" smtClean="0"/>
            </a:br>
            <a:r>
              <a:rPr lang="en-US" sz="2800" u="sng" dirty="0" smtClean="0"/>
              <a:t>Objective: </a:t>
            </a:r>
            <a:r>
              <a:rPr lang="en-US" sz="2800" dirty="0" smtClean="0"/>
              <a:t>Find the area  of rectangles with whole-by-mixed and whole-by-fractional number side lengths by tiling, record by drawing, and relate to fraction multiplication</a:t>
            </a:r>
            <a:endParaRPr lang="en-US" sz="2800" dirty="0"/>
          </a:p>
        </p:txBody>
      </p:sp>
      <p:sp>
        <p:nvSpPr>
          <p:cNvPr id="3" name="Subtitle 2"/>
          <p:cNvSpPr>
            <a:spLocks noGrp="1"/>
          </p:cNvSpPr>
          <p:nvPr>
            <p:ph type="subTitle" idx="1"/>
          </p:nvPr>
        </p:nvSpPr>
        <p:spPr>
          <a:xfrm>
            <a:off x="433050" y="878544"/>
            <a:ext cx="6480048" cy="682895"/>
          </a:xfrm>
        </p:spPr>
        <p:txBody>
          <a:bodyPr/>
          <a:lstStyle/>
          <a:p>
            <a:pPr algn="l"/>
            <a:r>
              <a:rPr lang="en-US" dirty="0" smtClean="0"/>
              <a:t>By the end of the lesson you will be able to…</a:t>
            </a:r>
            <a:endParaRPr lang="en-US" dirty="0"/>
          </a:p>
        </p:txBody>
      </p:sp>
      <p:sp>
        <p:nvSpPr>
          <p:cNvPr id="4" name="Footer Placeholder 3"/>
          <p:cNvSpPr>
            <a:spLocks noGrp="1"/>
          </p:cNvSpPr>
          <p:nvPr>
            <p:ph type="ftr" sz="quarter" idx="11"/>
          </p:nvPr>
        </p:nvSpPr>
        <p:spPr>
          <a:xfrm>
            <a:off x="6913098" y="6370556"/>
            <a:ext cx="2158419" cy="365125"/>
          </a:xfrm>
        </p:spPr>
        <p:txBody>
          <a:bodyPr/>
          <a:lstStyle/>
          <a:p>
            <a:r>
              <a:rPr lang="en-US" dirty="0" smtClean="0">
                <a:solidFill>
                  <a:schemeClr val="tx1"/>
                </a:solidFill>
              </a:rPr>
              <a:t>5th Grade Module 5</a:t>
            </a:r>
          </a:p>
          <a:p>
            <a:r>
              <a:rPr lang="en-US" dirty="0" smtClean="0">
                <a:solidFill>
                  <a:schemeClr val="tx1"/>
                </a:solidFill>
              </a:rPr>
              <a:t>Lesson 10</a:t>
            </a:r>
          </a:p>
          <a:p>
            <a:r>
              <a:rPr lang="en-US" dirty="0" smtClean="0">
                <a:solidFill>
                  <a:schemeClr val="tx1"/>
                </a:solidFill>
              </a:rPr>
              <a:t>K. Clauson</a:t>
            </a:r>
            <a:endParaRPr lang="en-US" dirty="0">
              <a:solidFill>
                <a:schemeClr val="tx1"/>
              </a:solidFill>
            </a:endParaRPr>
          </a:p>
        </p:txBody>
      </p:sp>
    </p:spTree>
    <p:extLst>
      <p:ext uri="{BB962C8B-B14F-4D97-AF65-F5344CB8AC3E}">
        <p14:creationId xmlns:p14="http://schemas.microsoft.com/office/powerpoint/2010/main" val="217811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Rectangle A </a:t>
            </a:r>
            <a:br>
              <a:rPr lang="en-US" dirty="0" smtClean="0"/>
            </a:br>
            <a:r>
              <a:rPr lang="en-US" dirty="0" smtClean="0"/>
              <a:t>– on your Problem Set</a:t>
            </a:r>
            <a:endParaRPr lang="en-US" dirty="0"/>
          </a:p>
        </p:txBody>
      </p:sp>
      <p:sp>
        <p:nvSpPr>
          <p:cNvPr id="3" name="Content Placeholder 2"/>
          <p:cNvSpPr>
            <a:spLocks noGrp="1"/>
          </p:cNvSpPr>
          <p:nvPr>
            <p:ph idx="1"/>
          </p:nvPr>
        </p:nvSpPr>
        <p:spPr/>
        <p:txBody>
          <a:bodyPr/>
          <a:lstStyle/>
          <a:p>
            <a:r>
              <a:rPr lang="en-US" dirty="0" smtClean="0"/>
              <a:t>How many square units covered the rectangle?</a:t>
            </a:r>
          </a:p>
          <a:p>
            <a:r>
              <a:rPr lang="en-US" dirty="0" smtClean="0"/>
              <a:t>Let</a:t>
            </a:r>
            <a:r>
              <a:rPr lang="fr-FR" dirty="0" smtClean="0"/>
              <a:t>’</a:t>
            </a:r>
            <a:r>
              <a:rPr lang="en-US" dirty="0" smtClean="0"/>
              <a:t>s sketch a picture of what our tiling looks like. Follow along with me as I draw it on the board here!</a:t>
            </a:r>
            <a:endParaRPr lang="en-US" dirty="0"/>
          </a:p>
        </p:txBody>
      </p:sp>
      <p:pic>
        <p:nvPicPr>
          <p:cNvPr id="4" name="Picture 3"/>
          <p:cNvPicPr>
            <a:picLocks noChangeAspect="1"/>
          </p:cNvPicPr>
          <p:nvPr/>
        </p:nvPicPr>
        <p:blipFill>
          <a:blip r:embed="rId2"/>
          <a:stretch>
            <a:fillRect/>
          </a:stretch>
        </p:blipFill>
        <p:spPr>
          <a:xfrm>
            <a:off x="1334537" y="4777268"/>
            <a:ext cx="2655050" cy="1348895"/>
          </a:xfrm>
          <a:prstGeom prst="rect">
            <a:avLst/>
          </a:prstGeom>
        </p:spPr>
      </p:pic>
      <p:pic>
        <p:nvPicPr>
          <p:cNvPr id="5" name="Picture 4"/>
          <p:cNvPicPr>
            <a:picLocks noChangeAspect="1"/>
          </p:cNvPicPr>
          <p:nvPr/>
        </p:nvPicPr>
        <p:blipFill>
          <a:blip r:embed="rId3"/>
          <a:stretch>
            <a:fillRect/>
          </a:stretch>
        </p:blipFill>
        <p:spPr>
          <a:xfrm>
            <a:off x="4896890" y="4650410"/>
            <a:ext cx="2174004" cy="1475753"/>
          </a:xfrm>
          <a:prstGeom prst="rect">
            <a:avLst/>
          </a:prstGeom>
        </p:spPr>
      </p:pic>
    </p:spTree>
    <p:extLst>
      <p:ext uri="{BB962C8B-B14F-4D97-AF65-F5344CB8AC3E}">
        <p14:creationId xmlns:p14="http://schemas.microsoft.com/office/powerpoint/2010/main" val="1568969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Rectangle B</a:t>
            </a:r>
            <a:endParaRPr lang="en-US" dirty="0"/>
          </a:p>
        </p:txBody>
      </p:sp>
      <p:sp>
        <p:nvSpPr>
          <p:cNvPr id="3" name="Content Placeholder 2"/>
          <p:cNvSpPr>
            <a:spLocks noGrp="1"/>
          </p:cNvSpPr>
          <p:nvPr>
            <p:ph idx="1"/>
          </p:nvPr>
        </p:nvSpPr>
        <p:spPr/>
        <p:txBody>
          <a:bodyPr/>
          <a:lstStyle/>
          <a:p>
            <a:r>
              <a:rPr lang="en-US" dirty="0" smtClean="0"/>
              <a:t>Will its area be greater than or less than that of Rectangle A?</a:t>
            </a:r>
          </a:p>
          <a:p>
            <a:r>
              <a:rPr lang="en-US" dirty="0" smtClean="0"/>
              <a:t>A and B have the same length, but what about the width?</a:t>
            </a:r>
          </a:p>
          <a:p>
            <a:r>
              <a:rPr lang="en-US" dirty="0" smtClean="0"/>
              <a:t>Use Ms. Patty Paper to help you find the area. You must completely cover the rectangle!</a:t>
            </a:r>
            <a:endParaRPr lang="en-US" dirty="0"/>
          </a:p>
        </p:txBody>
      </p:sp>
      <p:pic>
        <p:nvPicPr>
          <p:cNvPr id="4" name="Picture 3"/>
          <p:cNvPicPr>
            <a:picLocks noChangeAspect="1"/>
          </p:cNvPicPr>
          <p:nvPr/>
        </p:nvPicPr>
        <p:blipFill>
          <a:blip r:embed="rId2"/>
          <a:stretch>
            <a:fillRect/>
          </a:stretch>
        </p:blipFill>
        <p:spPr>
          <a:xfrm>
            <a:off x="4781975" y="4745983"/>
            <a:ext cx="2610529" cy="1907694"/>
          </a:xfrm>
          <a:prstGeom prst="rect">
            <a:avLst/>
          </a:prstGeom>
        </p:spPr>
      </p:pic>
    </p:spTree>
    <p:extLst>
      <p:ext uri="{BB962C8B-B14F-4D97-AF65-F5344CB8AC3E}">
        <p14:creationId xmlns:p14="http://schemas.microsoft.com/office/powerpoint/2010/main" val="253098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Rectangle B</a:t>
            </a:r>
            <a:br>
              <a:rPr lang="en-US" dirty="0" smtClean="0"/>
            </a:br>
            <a:r>
              <a:rPr lang="en-US" dirty="0" smtClean="0"/>
              <a:t>- on your Problem Set</a:t>
            </a:r>
            <a:endParaRPr lang="en-US" dirty="0"/>
          </a:p>
        </p:txBody>
      </p:sp>
      <p:sp>
        <p:nvSpPr>
          <p:cNvPr id="3" name="Content Placeholder 2"/>
          <p:cNvSpPr>
            <a:spLocks noGrp="1"/>
          </p:cNvSpPr>
          <p:nvPr>
            <p:ph idx="1"/>
          </p:nvPr>
        </p:nvSpPr>
        <p:spPr>
          <a:xfrm>
            <a:off x="457200" y="1600200"/>
            <a:ext cx="7467600" cy="2661499"/>
          </a:xfrm>
        </p:spPr>
        <p:txBody>
          <a:bodyPr/>
          <a:lstStyle/>
          <a:p>
            <a:r>
              <a:rPr lang="en-US" dirty="0"/>
              <a:t>How many square units covered the rectangle?</a:t>
            </a:r>
          </a:p>
          <a:p>
            <a:r>
              <a:rPr lang="en-US" dirty="0"/>
              <a:t>Let</a:t>
            </a:r>
            <a:r>
              <a:rPr lang="fr-FR" dirty="0"/>
              <a:t>’</a:t>
            </a:r>
            <a:r>
              <a:rPr lang="en-US" dirty="0"/>
              <a:t>s sketch a picture of what our tiling looks like. Follow along with me as I draw it on the board here!</a:t>
            </a:r>
          </a:p>
          <a:p>
            <a:pPr marL="36576" indent="0">
              <a:buNone/>
            </a:pPr>
            <a:endParaRPr lang="en-US" dirty="0"/>
          </a:p>
        </p:txBody>
      </p:sp>
      <p:pic>
        <p:nvPicPr>
          <p:cNvPr id="4" name="Picture 3"/>
          <p:cNvPicPr>
            <a:picLocks noChangeAspect="1"/>
          </p:cNvPicPr>
          <p:nvPr/>
        </p:nvPicPr>
        <p:blipFill>
          <a:blip r:embed="rId2"/>
          <a:stretch>
            <a:fillRect/>
          </a:stretch>
        </p:blipFill>
        <p:spPr>
          <a:xfrm>
            <a:off x="1073899" y="4285741"/>
            <a:ext cx="2423879" cy="2268272"/>
          </a:xfrm>
          <a:prstGeom prst="rect">
            <a:avLst/>
          </a:prstGeom>
        </p:spPr>
      </p:pic>
      <p:pic>
        <p:nvPicPr>
          <p:cNvPr id="5" name="Picture 4"/>
          <p:cNvPicPr>
            <a:picLocks noChangeAspect="1"/>
          </p:cNvPicPr>
          <p:nvPr/>
        </p:nvPicPr>
        <p:blipFill>
          <a:blip r:embed="rId3"/>
          <a:stretch>
            <a:fillRect/>
          </a:stretch>
        </p:blipFill>
        <p:spPr>
          <a:xfrm>
            <a:off x="5101376" y="4261699"/>
            <a:ext cx="3777601" cy="2491910"/>
          </a:xfrm>
          <a:prstGeom prst="rect">
            <a:avLst/>
          </a:prstGeom>
        </p:spPr>
      </p:pic>
      <p:sp>
        <p:nvSpPr>
          <p:cNvPr id="6" name="TextBox 5"/>
          <p:cNvSpPr txBox="1"/>
          <p:nvPr/>
        </p:nvSpPr>
        <p:spPr>
          <a:xfrm>
            <a:off x="5983891" y="3881605"/>
            <a:ext cx="2270865" cy="369332"/>
          </a:xfrm>
          <a:prstGeom prst="rect">
            <a:avLst/>
          </a:prstGeom>
          <a:noFill/>
        </p:spPr>
        <p:txBody>
          <a:bodyPr wrap="square" rtlCol="0">
            <a:spAutoFit/>
          </a:bodyPr>
          <a:lstStyle/>
          <a:p>
            <a:r>
              <a:rPr lang="en-US" b="1" dirty="0" smtClean="0">
                <a:solidFill>
                  <a:srgbClr val="FFFF00"/>
                </a:solidFill>
              </a:rPr>
              <a:t>What is the area?</a:t>
            </a:r>
            <a:endParaRPr lang="en-US" b="1" dirty="0">
              <a:solidFill>
                <a:srgbClr val="FFFF00"/>
              </a:solidFill>
            </a:endParaRPr>
          </a:p>
        </p:txBody>
      </p:sp>
    </p:spTree>
    <p:extLst>
      <p:ext uri="{BB962C8B-B14F-4D97-AF65-F5344CB8AC3E}">
        <p14:creationId xmlns:p14="http://schemas.microsoft.com/office/powerpoint/2010/main" val="32932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Take a closer look at what happened here!</a:t>
            </a:r>
            <a:endParaRPr lang="en-US" dirty="0"/>
          </a:p>
        </p:txBody>
      </p:sp>
      <p:pic>
        <p:nvPicPr>
          <p:cNvPr id="4" name="Picture 3"/>
          <p:cNvPicPr>
            <a:picLocks noChangeAspect="1"/>
          </p:cNvPicPr>
          <p:nvPr/>
        </p:nvPicPr>
        <p:blipFill>
          <a:blip r:embed="rId2"/>
          <a:stretch>
            <a:fillRect/>
          </a:stretch>
        </p:blipFill>
        <p:spPr>
          <a:xfrm>
            <a:off x="2959660" y="1829518"/>
            <a:ext cx="5510345" cy="3634922"/>
          </a:xfrm>
          <a:prstGeom prst="rect">
            <a:avLst/>
          </a:prstGeom>
        </p:spPr>
      </p:pic>
      <p:sp>
        <p:nvSpPr>
          <p:cNvPr id="5" name="TextBox 4"/>
          <p:cNvSpPr txBox="1"/>
          <p:nvPr/>
        </p:nvSpPr>
        <p:spPr>
          <a:xfrm>
            <a:off x="575587" y="2206183"/>
            <a:ext cx="2061200" cy="3139321"/>
          </a:xfrm>
          <a:prstGeom prst="rect">
            <a:avLst/>
          </a:prstGeom>
          <a:noFill/>
        </p:spPr>
        <p:txBody>
          <a:bodyPr wrap="square" rtlCol="0">
            <a:spAutoFit/>
          </a:bodyPr>
          <a:lstStyle/>
          <a:p>
            <a:r>
              <a:rPr lang="en-US" dirty="0" smtClean="0">
                <a:solidFill>
                  <a:srgbClr val="FFFFFF"/>
                </a:solidFill>
              </a:rPr>
              <a:t>When we record our tiling do we always have to write in the tile lines? </a:t>
            </a:r>
          </a:p>
          <a:p>
            <a:endParaRPr lang="en-US" dirty="0">
              <a:solidFill>
                <a:srgbClr val="FFFFFF"/>
              </a:solidFill>
            </a:endParaRPr>
          </a:p>
          <a:p>
            <a:r>
              <a:rPr lang="en-US" dirty="0" smtClean="0">
                <a:solidFill>
                  <a:srgbClr val="FFFFFF"/>
                </a:solidFill>
              </a:rPr>
              <a:t>The width measurement was decomposed and partial products were calculated!</a:t>
            </a:r>
            <a:endParaRPr lang="en-US" dirty="0">
              <a:solidFill>
                <a:srgbClr val="FFFFFF"/>
              </a:solidFill>
            </a:endParaRPr>
          </a:p>
        </p:txBody>
      </p:sp>
      <p:cxnSp>
        <p:nvCxnSpPr>
          <p:cNvPr id="7" name="Straight Arrow Connector 6"/>
          <p:cNvCxnSpPr/>
          <p:nvPr/>
        </p:nvCxnSpPr>
        <p:spPr>
          <a:xfrm flipV="1">
            <a:off x="1808083" y="3433036"/>
            <a:ext cx="1291487" cy="47890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a:off x="1808083" y="3938754"/>
            <a:ext cx="1291487" cy="36599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294384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874" y="355142"/>
            <a:ext cx="7467600" cy="4304747"/>
          </a:xfrm>
        </p:spPr>
        <p:txBody>
          <a:bodyPr>
            <a:normAutofit fontScale="90000"/>
          </a:bodyPr>
          <a:lstStyle/>
          <a:p>
            <a:r>
              <a:rPr lang="en-US" dirty="0" smtClean="0"/>
              <a:t>Ok detectives, you are prepared for the rest of the mission! Work with your group to find the length, width, and area of Rectangles C, D, and E using Ms. Patty paper to help you!</a:t>
            </a:r>
            <a:endParaRPr lang="en-US" dirty="0"/>
          </a:p>
        </p:txBody>
      </p:sp>
      <p:sp>
        <p:nvSpPr>
          <p:cNvPr id="3" name="Content Placeholder 2"/>
          <p:cNvSpPr>
            <a:spLocks noGrp="1"/>
          </p:cNvSpPr>
          <p:nvPr>
            <p:ph idx="1"/>
          </p:nvPr>
        </p:nvSpPr>
        <p:spPr>
          <a:xfrm>
            <a:off x="457200" y="4799793"/>
            <a:ext cx="7467600" cy="1326370"/>
          </a:xfrm>
        </p:spPr>
        <p:txBody>
          <a:bodyPr>
            <a:normAutofit fontScale="70000" lnSpcReduction="20000"/>
          </a:bodyPr>
          <a:lstStyle/>
          <a:p>
            <a:r>
              <a:rPr lang="en-US" dirty="0" smtClean="0"/>
              <a:t>Record your findings on your Problem Set.</a:t>
            </a:r>
          </a:p>
          <a:p>
            <a:r>
              <a:rPr lang="en-US" dirty="0" smtClean="0"/>
              <a:t>Answer the last two questions in the time remaining.</a:t>
            </a:r>
          </a:p>
          <a:p>
            <a:r>
              <a:rPr lang="en-US" dirty="0" smtClean="0"/>
              <a:t>You may record your tiling without drawing each tile if you wish!	</a:t>
            </a:r>
            <a:endParaRPr lang="en-US" dirty="0"/>
          </a:p>
        </p:txBody>
      </p:sp>
    </p:spTree>
    <p:extLst>
      <p:ext uri="{BB962C8B-B14F-4D97-AF65-F5344CB8AC3E}">
        <p14:creationId xmlns:p14="http://schemas.microsoft.com/office/powerpoint/2010/main" val="29761647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768601" y="6375169"/>
            <a:ext cx="5540188" cy="365125"/>
          </a:xfrm>
        </p:spPr>
        <p:txBody>
          <a:bodyPr/>
          <a:lstStyle/>
          <a:p>
            <a:r>
              <a:rPr lang="en-US" dirty="0" smtClean="0"/>
              <a:t>5th Grade Module 5- Lesson 10</a:t>
            </a:r>
          </a:p>
          <a:p>
            <a:r>
              <a:rPr lang="en-US" dirty="0" smtClean="0"/>
              <a:t>K. Clauson</a:t>
            </a:r>
            <a:endParaRPr lang="en-US" dirty="0"/>
          </a:p>
        </p:txBody>
      </p:sp>
      <p:sp>
        <p:nvSpPr>
          <p:cNvPr id="7" name="TextBox 6"/>
          <p:cNvSpPr txBox="1"/>
          <p:nvPr/>
        </p:nvSpPr>
        <p:spPr>
          <a:xfrm>
            <a:off x="1573326" y="120284"/>
            <a:ext cx="602926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endParaRPr>
          </a:p>
        </p:txBody>
      </p:sp>
      <p:sp>
        <p:nvSpPr>
          <p:cNvPr id="2" name="TextBox 1"/>
          <p:cNvSpPr txBox="1"/>
          <p:nvPr/>
        </p:nvSpPr>
        <p:spPr>
          <a:xfrm>
            <a:off x="348466" y="1372114"/>
            <a:ext cx="8478982" cy="255454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Arial"/>
              <a:buChar char="•"/>
            </a:pPr>
            <a:r>
              <a:rPr lang="en-US" sz="2000" dirty="0" smtClean="0"/>
              <a:t>Take 2 minutes to check your answers with your partner.</a:t>
            </a:r>
          </a:p>
          <a:p>
            <a:pPr marL="285750" indent="-285750">
              <a:buFont typeface="Arial"/>
              <a:buChar char="•"/>
            </a:pPr>
            <a:r>
              <a:rPr lang="en-US" sz="2000" dirty="0" smtClean="0"/>
              <a:t>Let’s share any insights you had while solving these problems.</a:t>
            </a:r>
          </a:p>
          <a:p>
            <a:pPr marL="285750" indent="-285750">
              <a:buFont typeface="Arial"/>
              <a:buChar char="•"/>
            </a:pPr>
            <a:endParaRPr lang="en-US" sz="2000" dirty="0"/>
          </a:p>
          <a:p>
            <a:pPr marL="742950" lvl="1" indent="-285750">
              <a:buFont typeface="Arial"/>
              <a:buChar char="•"/>
            </a:pPr>
            <a:r>
              <a:rPr lang="en-US" sz="2000" dirty="0" smtClean="0"/>
              <a:t>What relationship did you notice between the areas of Rectangle C and E? What accounts for this relationship?</a:t>
            </a:r>
          </a:p>
          <a:p>
            <a:pPr marL="742950" lvl="1" indent="-285750">
              <a:buFont typeface="Arial"/>
              <a:buChar char="•"/>
            </a:pPr>
            <a:r>
              <a:rPr lang="en-US" sz="2000" dirty="0" smtClean="0"/>
              <a:t>How was Rectangle E different from the other rectangles you tiled? Describe how you tiled it.</a:t>
            </a:r>
          </a:p>
          <a:p>
            <a:pPr marL="742950" lvl="1" indent="-285750">
              <a:buFont typeface="Arial"/>
              <a:buChar char="•"/>
            </a:pPr>
            <a:r>
              <a:rPr lang="en-US" sz="2000" dirty="0" smtClean="0"/>
              <a:t>How did you determine the area of the rectangle in Problem 6?</a:t>
            </a:r>
          </a:p>
        </p:txBody>
      </p:sp>
    </p:spTree>
    <p:extLst>
      <p:ext uri="{BB962C8B-B14F-4D97-AF65-F5344CB8AC3E}">
        <p14:creationId xmlns:p14="http://schemas.microsoft.com/office/powerpoint/2010/main" val="39168376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4236604" y="6385557"/>
            <a:ext cx="2895600" cy="365125"/>
          </a:xfrm>
        </p:spPr>
        <p:txBody>
          <a:bodyPr/>
          <a:lstStyle/>
          <a:p>
            <a:r>
              <a:rPr lang="en-US" dirty="0" smtClean="0"/>
              <a:t>5th Grade Module 5– Lesson 10</a:t>
            </a:r>
          </a:p>
          <a:p>
            <a:r>
              <a:rPr lang="en-US" dirty="0" smtClean="0"/>
              <a:t>K. Clauson</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3252474" y="3531371"/>
            <a:ext cx="3006953" cy="707886"/>
          </a:xfrm>
          <a:prstGeom prst="rect">
            <a:avLst/>
          </a:prstGeom>
          <a:noFill/>
        </p:spPr>
        <p:txBody>
          <a:bodyPr wrap="none" rtlCol="0">
            <a:spAutoFit/>
          </a:bodyPr>
          <a:lstStyle/>
          <a:p>
            <a:r>
              <a:rPr lang="en-US" sz="4000" b="1" dirty="0" smtClean="0"/>
              <a:t>LESSON 10</a:t>
            </a:r>
            <a:endParaRPr lang="en-US" sz="4000" b="1" dirty="0"/>
          </a:p>
        </p:txBody>
      </p:sp>
    </p:spTree>
    <p:extLst>
      <p:ext uri="{BB962C8B-B14F-4D97-AF65-F5344CB8AC3E}">
        <p14:creationId xmlns:p14="http://schemas.microsoft.com/office/powerpoint/2010/main" val="228105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Multiply Decimals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7380073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Change Mixed Numbers to Fractions (*improper)</a:t>
            </a:r>
            <a:endParaRPr lang="en-US" dirty="0"/>
          </a:p>
        </p:txBody>
      </p:sp>
      <p:sp>
        <p:nvSpPr>
          <p:cNvPr id="3" name="Content Placeholder 2"/>
          <p:cNvSpPr>
            <a:spLocks noGrp="1"/>
          </p:cNvSpPr>
          <p:nvPr>
            <p:ph idx="1"/>
          </p:nvPr>
        </p:nvSpPr>
        <p:spPr>
          <a:xfrm>
            <a:off x="6256751" y="1101357"/>
            <a:ext cx="2373682" cy="266178"/>
          </a:xfrm>
        </p:spPr>
        <p:txBody>
          <a:bodyPr>
            <a:normAutofit/>
          </a:bodyPr>
          <a:lstStyle/>
          <a:p>
            <a:r>
              <a:rPr lang="en-US" sz="1100" dirty="0" smtClean="0"/>
              <a:t>Use </a:t>
            </a:r>
            <a:r>
              <a:rPr lang="en-US" sz="1100" dirty="0" err="1" smtClean="0"/>
              <a:t>Interwrite</a:t>
            </a:r>
            <a:r>
              <a:rPr lang="en-US" sz="1100" dirty="0" smtClean="0"/>
              <a:t> tools</a:t>
            </a:r>
            <a:endParaRPr lang="en-US" sz="1100" dirty="0"/>
          </a:p>
        </p:txBody>
      </p:sp>
    </p:spTree>
    <p:extLst>
      <p:ext uri="{BB962C8B-B14F-4D97-AF65-F5344CB8AC3E}">
        <p14:creationId xmlns:p14="http://schemas.microsoft.com/office/powerpoint/2010/main" val="19908157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Multiply Mixed Numbers and Fractions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512038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7781"/>
            <a:ext cx="7467600" cy="790787"/>
          </a:xfrm>
        </p:spPr>
        <p:txBody>
          <a:bodyPr>
            <a:normAutofit fontScale="90000"/>
          </a:bodyPr>
          <a:lstStyle/>
          <a:p>
            <a:r>
              <a:rPr lang="en-US" dirty="0" smtClean="0"/>
              <a:t>Application Problem</a:t>
            </a:r>
            <a:endParaRPr lang="en-US" dirty="0"/>
          </a:p>
        </p:txBody>
      </p:sp>
      <p:sp>
        <p:nvSpPr>
          <p:cNvPr id="3" name="Content Placeholder 2"/>
          <p:cNvSpPr>
            <a:spLocks noGrp="1"/>
          </p:cNvSpPr>
          <p:nvPr>
            <p:ph idx="1"/>
          </p:nvPr>
        </p:nvSpPr>
        <p:spPr>
          <a:xfrm>
            <a:off x="715497" y="986774"/>
            <a:ext cx="7467600" cy="3339498"/>
          </a:xfrm>
        </p:spPr>
        <p:txBody>
          <a:bodyPr>
            <a:normAutofit/>
          </a:bodyPr>
          <a:lstStyle/>
          <a:p>
            <a:pPr marL="36576" indent="0">
              <a:buNone/>
            </a:pPr>
            <a:r>
              <a:rPr lang="en-US" sz="2800" dirty="0">
                <a:solidFill>
                  <a:srgbClr val="FFFFFF"/>
                </a:solidFill>
              </a:rPr>
              <a:t>Heidi and Andrew designed two raised flowerbeds for their garden. Heidi’s flowerbed was 5 feet long by 3 feet wide, and Andrew’s flowerbed was the same </a:t>
            </a:r>
            <a:r>
              <a:rPr lang="en-US" sz="2800" dirty="0" smtClean="0">
                <a:solidFill>
                  <a:srgbClr val="FFFFFF"/>
                </a:solidFill>
              </a:rPr>
              <a:t>length, </a:t>
            </a:r>
            <a:r>
              <a:rPr lang="en-US" sz="2800" dirty="0">
                <a:solidFill>
                  <a:srgbClr val="FFFFFF"/>
                </a:solidFill>
              </a:rPr>
              <a:t>but twice as wide. Calculate how many cubic feet of soil they need to buy to have soil to a depth of 2 feet in both flowerbeds. </a:t>
            </a:r>
          </a:p>
        </p:txBody>
      </p:sp>
      <p:sp>
        <p:nvSpPr>
          <p:cNvPr id="4" name="TextBox 3"/>
          <p:cNvSpPr txBox="1"/>
          <p:nvPr/>
        </p:nvSpPr>
        <p:spPr>
          <a:xfrm>
            <a:off x="2023330" y="4347795"/>
            <a:ext cx="4517057" cy="369332"/>
          </a:xfrm>
          <a:prstGeom prst="rect">
            <a:avLst/>
          </a:prstGeom>
          <a:noFill/>
        </p:spPr>
        <p:txBody>
          <a:bodyPr wrap="none" rtlCol="0">
            <a:spAutoFit/>
          </a:bodyPr>
          <a:lstStyle/>
          <a:p>
            <a:r>
              <a:rPr lang="en-US" dirty="0" smtClean="0"/>
              <a:t>Let’s draw out what this problem is saying!</a:t>
            </a:r>
            <a:endParaRPr lang="en-US" dirty="0"/>
          </a:p>
        </p:txBody>
      </p:sp>
    </p:spTree>
    <p:extLst>
      <p:ext uri="{BB962C8B-B14F-4D97-AF65-F5344CB8AC3E}">
        <p14:creationId xmlns:p14="http://schemas.microsoft.com/office/powerpoint/2010/main" val="5562401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7781"/>
            <a:ext cx="7467600" cy="790787"/>
          </a:xfrm>
        </p:spPr>
        <p:txBody>
          <a:bodyPr>
            <a:normAutofit fontScale="90000"/>
          </a:bodyPr>
          <a:lstStyle/>
          <a:p>
            <a:r>
              <a:rPr lang="en-US" dirty="0" smtClean="0"/>
              <a:t>Application Problem ~ </a:t>
            </a:r>
            <a:r>
              <a:rPr lang="en-US" dirty="0" smtClean="0">
                <a:solidFill>
                  <a:srgbClr val="FFFF00"/>
                </a:solidFill>
              </a:rPr>
              <a:t>ANSWER!</a:t>
            </a:r>
            <a:endParaRPr lang="en-US" dirty="0">
              <a:solidFill>
                <a:srgbClr val="FFFF00"/>
              </a:solidFill>
            </a:endParaRPr>
          </a:p>
        </p:txBody>
      </p:sp>
      <p:sp>
        <p:nvSpPr>
          <p:cNvPr id="3" name="Content Placeholder 2"/>
          <p:cNvSpPr>
            <a:spLocks noGrp="1"/>
          </p:cNvSpPr>
          <p:nvPr>
            <p:ph idx="1"/>
          </p:nvPr>
        </p:nvSpPr>
        <p:spPr>
          <a:xfrm>
            <a:off x="715497" y="986774"/>
            <a:ext cx="7467600" cy="1682169"/>
          </a:xfrm>
        </p:spPr>
        <p:txBody>
          <a:bodyPr>
            <a:normAutofit/>
          </a:bodyPr>
          <a:lstStyle/>
          <a:p>
            <a:pPr marL="36576" indent="0">
              <a:buNone/>
            </a:pPr>
            <a:r>
              <a:rPr lang="en-US" sz="1800" dirty="0">
                <a:solidFill>
                  <a:srgbClr val="FFFFFF"/>
                </a:solidFill>
              </a:rPr>
              <a:t>Heidi and Andrew designed two raised flowerbeds for their garden. Heidi’s flowerbed was 5 feet long by 3 feet wide, and Andrew’s flowerbed was the same </a:t>
            </a:r>
            <a:r>
              <a:rPr lang="en-US" sz="1800" dirty="0" smtClean="0">
                <a:solidFill>
                  <a:srgbClr val="FFFFFF"/>
                </a:solidFill>
              </a:rPr>
              <a:t>length, </a:t>
            </a:r>
            <a:r>
              <a:rPr lang="en-US" sz="1800" dirty="0">
                <a:solidFill>
                  <a:srgbClr val="FFFFFF"/>
                </a:solidFill>
              </a:rPr>
              <a:t>but twice as wide. Calculate how many cubic feet of soil they need to buy to have soil to a depth of 2 feet in both flowerbeds. </a:t>
            </a:r>
          </a:p>
        </p:txBody>
      </p:sp>
      <p:pic>
        <p:nvPicPr>
          <p:cNvPr id="6" name="Picture 5"/>
          <p:cNvPicPr>
            <a:picLocks noChangeAspect="1"/>
          </p:cNvPicPr>
          <p:nvPr/>
        </p:nvPicPr>
        <p:blipFill>
          <a:blip r:embed="rId2"/>
          <a:stretch>
            <a:fillRect/>
          </a:stretch>
        </p:blipFill>
        <p:spPr>
          <a:xfrm>
            <a:off x="2033132" y="2787700"/>
            <a:ext cx="4838700" cy="3187700"/>
          </a:xfrm>
          <a:prstGeom prst="rect">
            <a:avLst/>
          </a:prstGeom>
        </p:spPr>
      </p:pic>
    </p:spTree>
    <p:extLst>
      <p:ext uri="{BB962C8B-B14F-4D97-AF65-F5344CB8AC3E}">
        <p14:creationId xmlns:p14="http://schemas.microsoft.com/office/powerpoint/2010/main" val="35318787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7550" y="382257"/>
            <a:ext cx="3164144" cy="1143000"/>
          </a:xfrm>
        </p:spPr>
        <p:txBody>
          <a:bodyPr/>
          <a:lstStyle/>
          <a:p>
            <a:r>
              <a:rPr lang="en-US" sz="3600" i="1" dirty="0" smtClean="0"/>
              <a:t>Teacher notes</a:t>
            </a:r>
            <a:endParaRPr lang="en-US" sz="3600" i="1" dirty="0"/>
          </a:p>
        </p:txBody>
      </p:sp>
      <p:sp>
        <p:nvSpPr>
          <p:cNvPr id="3" name="Content Placeholder 2"/>
          <p:cNvSpPr>
            <a:spLocks noGrp="1"/>
          </p:cNvSpPr>
          <p:nvPr>
            <p:ph idx="1"/>
          </p:nvPr>
        </p:nvSpPr>
        <p:spPr>
          <a:xfrm>
            <a:off x="344397" y="1662730"/>
            <a:ext cx="8513054" cy="4546867"/>
          </a:xfrm>
        </p:spPr>
        <p:txBody>
          <a:bodyPr>
            <a:normAutofit/>
          </a:bodyPr>
          <a:lstStyle/>
          <a:p>
            <a:pPr marL="0" indent="0">
              <a:buNone/>
            </a:pPr>
            <a:r>
              <a:rPr lang="en-US" dirty="0" smtClean="0"/>
              <a:t>The following will need to be created ahead of time:</a:t>
            </a:r>
          </a:p>
          <a:p>
            <a:pPr marL="0" indent="0">
              <a:buNone/>
            </a:pPr>
            <a:r>
              <a:rPr lang="en-US" dirty="0" smtClean="0"/>
              <a:t>* Copies of Rectangles A to E for student groups</a:t>
            </a:r>
          </a:p>
          <a:p>
            <a:pPr marL="457200" indent="-457200">
              <a:buFontTx/>
              <a:buChar char="•"/>
            </a:pPr>
            <a:endParaRPr lang="en-US" dirty="0"/>
          </a:p>
          <a:p>
            <a:pPr marL="0" indent="0">
              <a:buNone/>
            </a:pPr>
            <a:r>
              <a:rPr lang="en-US" dirty="0" smtClean="0"/>
              <a:t>Students will need:</a:t>
            </a:r>
          </a:p>
          <a:p>
            <a:pPr marL="0" indent="0">
              <a:buNone/>
            </a:pPr>
            <a:r>
              <a:rPr lang="en-US" dirty="0" smtClean="0"/>
              <a:t>* Problem Set</a:t>
            </a:r>
          </a:p>
          <a:p>
            <a:pPr marL="0" indent="0">
              <a:buNone/>
            </a:pPr>
            <a:r>
              <a:rPr lang="en-US" dirty="0" smtClean="0"/>
              <a:t>* Patty paper units for tiling</a:t>
            </a:r>
          </a:p>
          <a:p>
            <a:pPr marL="0" indent="0">
              <a:buNone/>
            </a:pPr>
            <a:r>
              <a:rPr lang="en-US" dirty="0" smtClean="0"/>
              <a:t>* Mystery rectangles A - E </a:t>
            </a:r>
          </a:p>
          <a:p>
            <a:pPr marL="0" indent="0">
              <a:buNone/>
            </a:pPr>
            <a:endParaRPr lang="en-US" dirty="0"/>
          </a:p>
        </p:txBody>
      </p:sp>
      <p:sp>
        <p:nvSpPr>
          <p:cNvPr id="5"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Tree>
    <p:extLst>
      <p:ext uri="{BB962C8B-B14F-4D97-AF65-F5344CB8AC3E}">
        <p14:creationId xmlns:p14="http://schemas.microsoft.com/office/powerpoint/2010/main" val="32691452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0349"/>
            <a:ext cx="7467600" cy="3610396"/>
          </a:xfrm>
        </p:spPr>
        <p:txBody>
          <a:bodyPr>
            <a:normAutofit fontScale="90000"/>
          </a:bodyPr>
          <a:lstStyle/>
          <a:p>
            <a:r>
              <a:rPr lang="en-US" i="1" u="sng" dirty="0" smtClean="0"/>
              <a:t>Breaking News!</a:t>
            </a:r>
            <a:br>
              <a:rPr lang="en-US" i="1" u="sng" dirty="0" smtClean="0"/>
            </a:br>
            <a:r>
              <a:rPr lang="en-US" sz="3600" dirty="0" smtClean="0"/>
              <a:t>5 rectangles from the Eureka laboratory at FWES</a:t>
            </a:r>
            <a:r>
              <a:rPr lang="en-US" sz="3600" dirty="0"/>
              <a:t> </a:t>
            </a:r>
            <a:r>
              <a:rPr lang="en-US" sz="3600" dirty="0" smtClean="0"/>
              <a:t>escaped early this morning. Luckily, your amazing teacher located those 5 rectangles hiding in the Star Lab just moments ago! The only problem now is that those rectangles are without their correct areas. Your mission, 5</a:t>
            </a:r>
            <a:r>
              <a:rPr lang="en-US" sz="3600" baseline="30000" dirty="0" smtClean="0"/>
              <a:t>th</a:t>
            </a:r>
            <a:r>
              <a:rPr lang="en-US" sz="3600" dirty="0" smtClean="0"/>
              <a:t> grade, is to help determine those areas and make everything right again! </a:t>
            </a:r>
            <a:br>
              <a:rPr lang="en-US" sz="3600" dirty="0" smtClean="0"/>
            </a:br>
            <a:r>
              <a:rPr lang="en-US" sz="3600" dirty="0" smtClean="0"/>
              <a:t>Good luck! </a:t>
            </a:r>
            <a:endParaRPr lang="en-US" sz="3600" dirty="0"/>
          </a:p>
        </p:txBody>
      </p:sp>
      <p:pic>
        <p:nvPicPr>
          <p:cNvPr id="5" name="Picture 4"/>
          <p:cNvPicPr>
            <a:picLocks noChangeAspect="1"/>
          </p:cNvPicPr>
          <p:nvPr/>
        </p:nvPicPr>
        <p:blipFill>
          <a:blip r:embed="rId2"/>
          <a:stretch>
            <a:fillRect/>
          </a:stretch>
        </p:blipFill>
        <p:spPr>
          <a:xfrm>
            <a:off x="6903968" y="5058077"/>
            <a:ext cx="1414640" cy="1443510"/>
          </a:xfrm>
          <a:prstGeom prst="rect">
            <a:avLst/>
          </a:prstGeom>
        </p:spPr>
      </p:pic>
      <p:pic>
        <p:nvPicPr>
          <p:cNvPr id="6" name="Picture 5"/>
          <p:cNvPicPr>
            <a:picLocks noChangeAspect="1"/>
          </p:cNvPicPr>
          <p:nvPr/>
        </p:nvPicPr>
        <p:blipFill>
          <a:blip r:embed="rId3"/>
          <a:stretch>
            <a:fillRect/>
          </a:stretch>
        </p:blipFill>
        <p:spPr>
          <a:xfrm>
            <a:off x="5515526" y="4856607"/>
            <a:ext cx="682056" cy="1023084"/>
          </a:xfrm>
          <a:prstGeom prst="rect">
            <a:avLst/>
          </a:prstGeom>
        </p:spPr>
      </p:pic>
    </p:spTree>
    <p:extLst>
      <p:ext uri="{BB962C8B-B14F-4D97-AF65-F5344CB8AC3E}">
        <p14:creationId xmlns:p14="http://schemas.microsoft.com/office/powerpoint/2010/main" val="4108664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Rectangle A</a:t>
            </a:r>
            <a:endParaRPr lang="en-US" dirty="0"/>
          </a:p>
        </p:txBody>
      </p:sp>
      <p:sp>
        <p:nvSpPr>
          <p:cNvPr id="3" name="Content Placeholder 2"/>
          <p:cNvSpPr>
            <a:spLocks noGrp="1"/>
          </p:cNvSpPr>
          <p:nvPr>
            <p:ph idx="1"/>
          </p:nvPr>
        </p:nvSpPr>
        <p:spPr>
          <a:xfrm>
            <a:off x="457200" y="914759"/>
            <a:ext cx="7467600" cy="4963881"/>
          </a:xfrm>
        </p:spPr>
        <p:txBody>
          <a:bodyPr>
            <a:normAutofit lnSpcReduction="10000"/>
          </a:bodyPr>
          <a:lstStyle/>
          <a:p>
            <a:pPr marL="36576" indent="0">
              <a:buNone/>
            </a:pPr>
            <a:endParaRPr lang="en-US" dirty="0" smtClean="0"/>
          </a:p>
          <a:p>
            <a:r>
              <a:rPr lang="en-US" dirty="0" smtClean="0"/>
              <a:t>Ms. Patty Paper is here to help you solve the mystery! Can you remind her how to find the area of a rectangle?</a:t>
            </a:r>
          </a:p>
          <a:p>
            <a:r>
              <a:rPr lang="en-US" dirty="0" smtClean="0"/>
              <a:t>That’s right!…</a:t>
            </a:r>
            <a:r>
              <a:rPr lang="en-US" dirty="0"/>
              <a:t>. </a:t>
            </a:r>
            <a:r>
              <a:rPr lang="en-US" dirty="0">
                <a:solidFill>
                  <a:srgbClr val="FFFF00"/>
                </a:solidFill>
              </a:rPr>
              <a:t>Area = length x width</a:t>
            </a:r>
          </a:p>
          <a:p>
            <a:r>
              <a:rPr lang="en-US" dirty="0" smtClean="0"/>
              <a:t>Ok, now that we have that stored in our memory bank, we need to cover this first rectangle with Ms. Patty Paper so that there is no space between units and no overlaps. How many Ms. Patty Papers will cover Rectangle A?</a:t>
            </a:r>
            <a:endParaRPr lang="en-US" dirty="0"/>
          </a:p>
        </p:txBody>
      </p:sp>
      <p:pic>
        <p:nvPicPr>
          <p:cNvPr id="4" name="Picture 3"/>
          <p:cNvPicPr>
            <a:picLocks noChangeAspect="1"/>
          </p:cNvPicPr>
          <p:nvPr/>
        </p:nvPicPr>
        <p:blipFill>
          <a:blip r:embed="rId2"/>
          <a:stretch>
            <a:fillRect/>
          </a:stretch>
        </p:blipFill>
        <p:spPr>
          <a:xfrm>
            <a:off x="6438652" y="211486"/>
            <a:ext cx="967392" cy="967392"/>
          </a:xfrm>
          <a:prstGeom prst="rect">
            <a:avLst/>
          </a:prstGeom>
        </p:spPr>
      </p:pic>
      <p:pic>
        <p:nvPicPr>
          <p:cNvPr id="5" name="Picture 4"/>
          <p:cNvPicPr>
            <a:picLocks noChangeAspect="1"/>
          </p:cNvPicPr>
          <p:nvPr/>
        </p:nvPicPr>
        <p:blipFill>
          <a:blip r:embed="rId3"/>
          <a:stretch>
            <a:fillRect/>
          </a:stretch>
        </p:blipFill>
        <p:spPr>
          <a:xfrm>
            <a:off x="8010557" y="274638"/>
            <a:ext cx="862369" cy="862369"/>
          </a:xfrm>
          <a:prstGeom prst="rect">
            <a:avLst/>
          </a:prstGeom>
        </p:spPr>
      </p:pic>
      <p:pic>
        <p:nvPicPr>
          <p:cNvPr id="6" name="Picture 5"/>
          <p:cNvPicPr>
            <a:picLocks noChangeAspect="1"/>
          </p:cNvPicPr>
          <p:nvPr/>
        </p:nvPicPr>
        <p:blipFill>
          <a:blip r:embed="rId4"/>
          <a:stretch>
            <a:fillRect/>
          </a:stretch>
        </p:blipFill>
        <p:spPr>
          <a:xfrm>
            <a:off x="4454017" y="211486"/>
            <a:ext cx="1419971" cy="1062496"/>
          </a:xfrm>
          <a:prstGeom prst="rect">
            <a:avLst/>
          </a:prstGeom>
        </p:spPr>
      </p:pic>
      <p:pic>
        <p:nvPicPr>
          <p:cNvPr id="7" name="Picture 6"/>
          <p:cNvPicPr>
            <a:picLocks noChangeAspect="1"/>
          </p:cNvPicPr>
          <p:nvPr/>
        </p:nvPicPr>
        <p:blipFill>
          <a:blip r:embed="rId5"/>
          <a:stretch>
            <a:fillRect/>
          </a:stretch>
        </p:blipFill>
        <p:spPr>
          <a:xfrm>
            <a:off x="6017328" y="5445505"/>
            <a:ext cx="2192893" cy="1326400"/>
          </a:xfrm>
          <a:prstGeom prst="rect">
            <a:avLst/>
          </a:prstGeom>
        </p:spPr>
      </p:pic>
    </p:spTree>
    <p:extLst>
      <p:ext uri="{BB962C8B-B14F-4D97-AF65-F5344CB8AC3E}">
        <p14:creationId xmlns:p14="http://schemas.microsoft.com/office/powerpoint/2010/main" val="2225801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ゴシック"/>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Technic.thmx</Template>
  <TotalTime>341</TotalTime>
  <Words>642</Words>
  <Application>Microsoft Office PowerPoint</Application>
  <PresentationFormat>On-screen Show (4:3)</PresentationFormat>
  <Paragraphs>64</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Technic</vt:lpstr>
      <vt:lpstr>Lesson 10 Objective: Find the area  of rectangles with whole-by-mixed and whole-by-fractional number side lengths by tiling, record by drawing, and relate to fraction multiplication</vt:lpstr>
      <vt:lpstr>Multiply Decimals</vt:lpstr>
      <vt:lpstr>Change Mixed Numbers to Fractions (*improper)</vt:lpstr>
      <vt:lpstr>Multiply Mixed Numbers and Fractions</vt:lpstr>
      <vt:lpstr>Application Problem</vt:lpstr>
      <vt:lpstr>Application Problem ~ ANSWER!</vt:lpstr>
      <vt:lpstr>Teacher notes</vt:lpstr>
      <vt:lpstr>Breaking News! 5 rectangles from the Eureka laboratory at FWES escaped early this morning. Luckily, your amazing teacher located those 5 rectangles hiding in the Star Lab just moments ago! The only problem now is that those rectangles are without their correct areas. Your mission, 5th grade, is to help determine those areas and make everything right again!  Good luck! </vt:lpstr>
      <vt:lpstr>Rectangle A</vt:lpstr>
      <vt:lpstr>Rectangle A  – on your Problem Set</vt:lpstr>
      <vt:lpstr>Rectangle B</vt:lpstr>
      <vt:lpstr>Rectangle B - on your Problem Set</vt:lpstr>
      <vt:lpstr>Take a closer look at what happened here!</vt:lpstr>
      <vt:lpstr>Ok detectives, you are prepared for the rest of the mission! Work with your group to find the length, width, and area of Rectangles C, D, and E using Ms. Patty paper to help you!</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10 Objective: Find the area  of rectangles with whole-by-mixed and whole-by-fractional number side lengths by tiling, record by drawing, and relate to fraction multiplication</dc:title>
  <dc:creator>Keely Clauson</dc:creator>
  <cp:lastModifiedBy>Keely Clauson</cp:lastModifiedBy>
  <cp:revision>12</cp:revision>
  <dcterms:created xsi:type="dcterms:W3CDTF">2015-04-28T23:24:17Z</dcterms:created>
  <dcterms:modified xsi:type="dcterms:W3CDTF">2015-04-29T19:53:57Z</dcterms:modified>
</cp:coreProperties>
</file>